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3" r:id="rId7"/>
    <p:sldId id="264" r:id="rId8"/>
    <p:sldId id="266" r:id="rId9"/>
    <p:sldId id="265" r:id="rId10"/>
    <p:sldId id="267" r:id="rId11"/>
    <p:sldId id="268" r:id="rId12"/>
    <p:sldId id="262" r:id="rId13"/>
    <p:sldId id="269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897E"/>
    <a:srgbClr val="1F4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6A5F1C-DD50-4544-ABEA-C1232209672F}" v="45" dt="2022-09-20T16:09:48.7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SA - Cristina Barbosa" userId="a7deaa94-27fa-4381-b313-ee83126f3c73" providerId="ADAL" clId="{656A5F1C-DD50-4544-ABEA-C1232209672F}"/>
    <pc:docChg chg="undo custSel modSld">
      <pc:chgData name="DSA - Cristina Barbosa" userId="a7deaa94-27fa-4381-b313-ee83126f3c73" providerId="ADAL" clId="{656A5F1C-DD50-4544-ABEA-C1232209672F}" dt="2022-09-20T16:09:48.726" v="47" actId="207"/>
      <pc:docMkLst>
        <pc:docMk/>
      </pc:docMkLst>
      <pc:sldChg chg="modSp mod">
        <pc:chgData name="DSA - Cristina Barbosa" userId="a7deaa94-27fa-4381-b313-ee83126f3c73" providerId="ADAL" clId="{656A5F1C-DD50-4544-ABEA-C1232209672F}" dt="2022-09-20T15:28:54.341" v="24" actId="1076"/>
        <pc:sldMkLst>
          <pc:docMk/>
          <pc:sldMk cId="822302859" sldId="264"/>
        </pc:sldMkLst>
        <pc:spChg chg="mod">
          <ac:chgData name="DSA - Cristina Barbosa" userId="a7deaa94-27fa-4381-b313-ee83126f3c73" providerId="ADAL" clId="{656A5F1C-DD50-4544-ABEA-C1232209672F}" dt="2022-09-20T15:23:36.409" v="19" actId="14100"/>
          <ac:spMkLst>
            <pc:docMk/>
            <pc:sldMk cId="822302859" sldId="264"/>
            <ac:spMk id="5" creationId="{F51A1BA8-4840-2B43-7200-053896C816FE}"/>
          </ac:spMkLst>
        </pc:spChg>
        <pc:spChg chg="mod">
          <ac:chgData name="DSA - Cristina Barbosa" userId="a7deaa94-27fa-4381-b313-ee83126f3c73" providerId="ADAL" clId="{656A5F1C-DD50-4544-ABEA-C1232209672F}" dt="2022-09-20T15:28:54.341" v="24" actId="1076"/>
          <ac:spMkLst>
            <pc:docMk/>
            <pc:sldMk cId="822302859" sldId="264"/>
            <ac:spMk id="7" creationId="{1B6A68F4-91E8-DF32-4D28-A7DD71E31F36}"/>
          </ac:spMkLst>
        </pc:spChg>
      </pc:sldChg>
      <pc:sldChg chg="modSp mod">
        <pc:chgData name="DSA - Cristina Barbosa" userId="a7deaa94-27fa-4381-b313-ee83126f3c73" providerId="ADAL" clId="{656A5F1C-DD50-4544-ABEA-C1232209672F}" dt="2022-09-20T15:28:53.437" v="23" actId="1076"/>
        <pc:sldMkLst>
          <pc:docMk/>
          <pc:sldMk cId="1078435253" sldId="265"/>
        </pc:sldMkLst>
        <pc:spChg chg="mod">
          <ac:chgData name="DSA - Cristina Barbosa" userId="a7deaa94-27fa-4381-b313-ee83126f3c73" providerId="ADAL" clId="{656A5F1C-DD50-4544-ABEA-C1232209672F}" dt="2022-09-20T15:28:53.437" v="23" actId="1076"/>
          <ac:spMkLst>
            <pc:docMk/>
            <pc:sldMk cId="1078435253" sldId="265"/>
            <ac:spMk id="4" creationId="{CAEBF52F-921A-60D5-05B7-6C27312A5E85}"/>
          </ac:spMkLst>
        </pc:spChg>
      </pc:sldChg>
      <pc:sldChg chg="modSp modAnim">
        <pc:chgData name="DSA - Cristina Barbosa" userId="a7deaa94-27fa-4381-b313-ee83126f3c73" providerId="ADAL" clId="{656A5F1C-DD50-4544-ABEA-C1232209672F}" dt="2022-09-20T16:09:48.726" v="47" actId="207"/>
        <pc:sldMkLst>
          <pc:docMk/>
          <pc:sldMk cId="1553453999" sldId="267"/>
        </pc:sldMkLst>
        <pc:spChg chg="mod">
          <ac:chgData name="DSA - Cristina Barbosa" userId="a7deaa94-27fa-4381-b313-ee83126f3c73" providerId="ADAL" clId="{656A5F1C-DD50-4544-ABEA-C1232209672F}" dt="2022-09-20T16:09:48.726" v="47" actId="207"/>
          <ac:spMkLst>
            <pc:docMk/>
            <pc:sldMk cId="1553453999" sldId="267"/>
            <ac:spMk id="4" creationId="{CAEBF52F-921A-60D5-05B7-6C27312A5E8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9D732E-33DE-5C22-078C-AD5CCFCDC5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8E6AD2-A29C-1AAF-5886-4A0731D71B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22FA552-C121-A275-828C-5216EAD9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784F646-8F54-EDBB-AE58-599B8257F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80591E7-F5A3-2386-B518-4D18F3227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8654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85833B-4A8C-1C38-6A2A-4473F38FF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1EF7D8E-632A-69FB-CCE1-EFDF60C57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EA853F5-0CE2-10D5-C68A-3360B164E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76B648B-4B06-DDF2-0C49-8DC1075BB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20F651-DF9F-AA0E-74C1-8EB8E2F40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20227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78CEE9B-45DD-0F59-65D5-C1FFD7C63A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2E89374-B2CF-5E78-E073-28356033E7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9295A49-E216-B1EA-EAE7-E099F69BD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9DCEA8-3535-CEB2-81AD-4AA9251AB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CA5D92C-C5F7-336A-611D-1429D2A4C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62306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2BCC73-8C26-E39B-4B1F-24F1BFC3B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E6E9A2-82F0-F5AA-4FB8-79D7EC09F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3B4500-2CFC-2265-57C7-856E269E8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E8D160-5337-BA5F-C7D1-E2DB97103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03E408C-FFA7-C379-8A34-394094E9A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5411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47032FD-4ED0-768A-2277-BCDC062F8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4B81332-1764-465E-9608-0C071989A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321FC3-A2FF-1AE3-10E1-AF26EA50C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118FAE8-5AE1-2817-411C-F89EB21E3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8CC565-12DB-BD65-B294-43977844C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2256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E592CF-1833-D2CA-40D3-1561ABCA9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A1508F-8B6A-F41C-8DA8-0D3B680E1A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1F2EE01-5FAA-A11B-ECBA-4439338B6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C8BFE09-D374-1313-45B8-C458943FF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EEE2F5F-7CF0-4C73-F0DC-158FEB3F5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EADAEBB-D99E-4361-5326-353F5375E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57921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CB54DE-D29A-AADE-D2FF-7BAE86726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60449B8-11D4-2106-0079-8BF9A25ED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0C1795B-180A-EF7A-ABC7-31272657D2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179C7BC-0228-35EF-DDDE-6B84CAF855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C983C8F-4D47-DAAC-7408-B249227C16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CBB787C-3611-3CCE-ED02-04569AAB06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BCD0FBE3-60EC-63DB-C837-C7783E9C5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CF37E8D2-F2F7-037B-8628-484DC3B81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4950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D61D17-B791-1E77-2C9E-813132657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8C74E4B-EDE0-53A3-9767-FA3683548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45976B7-4DC0-132B-F64A-9554630EE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E2588CF-A509-6E79-BAF8-13753F5D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47177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610A739-39C7-C461-BE74-CB3654735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A980157C-367B-A2F0-D543-CD1CE958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81650D1-33EF-BAFA-D5CF-233606029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347733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DAB569-A780-57B6-6521-6956F3948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19C7271-12B2-BD6B-DF8B-21CBD3347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9D8B1BD-36D5-4372-B238-04F0322C81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43DF80F-0511-CF02-B0E9-0D056F2A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8F63D73-203A-5448-08CC-D25336C7A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B1F48D4-F01B-C0EA-FB13-CAAB285A8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15177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35B3DA-9216-4BC5-96F4-7DED33BBA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D3F38E1-909F-FF9A-7EB0-76EF9BB87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D74D71-4547-AFD7-4B34-A2BAF1CD7B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E76B07E-1645-B97F-CBBA-94DCC55DF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3E54FB4-B643-08D0-1A45-E113AE8E7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D462A12-233C-8CD9-AF4E-1C64291F7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53383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5A6CD6D-E590-DD00-93DF-9A34A096A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37AA89F-F43E-0B63-F083-689F81914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877B63A-7C66-30C0-438E-9B23009F74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EB8CC-E9F9-4171-8C34-80D43CCD6332}" type="datetimeFigureOut">
              <a:rPr lang="pt-BR" smtClean="0"/>
              <a:t>20/09/2022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BD6BA71-957E-2118-68BA-45D9A3193A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A24CFBF-262E-5C9D-1470-074099FDE9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3E3B2-FE25-43A3-912A-7AF2FDF1C90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953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32387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id="{FB10EE37-1632-6C5C-C48C-E80C48C815BA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6" name="Retângulo 5">
              <a:extLst>
                <a:ext uri="{FF2B5EF4-FFF2-40B4-BE49-F238E27FC236}">
                  <a16:creationId xmlns:a16="http://schemas.microsoft.com/office/drawing/2014/main" id="{9DF2EA53-B5F0-337A-2797-6F4F19D09687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7" name="Retângulo: Cantos Arredondados 6">
              <a:extLst>
                <a:ext uri="{FF2B5EF4-FFF2-40B4-BE49-F238E27FC236}">
                  <a16:creationId xmlns:a16="http://schemas.microsoft.com/office/drawing/2014/main" id="{599DF7F4-8CD2-8FA1-787B-88D0FB6EE597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85B747B7-8452-905D-280B-40D08BF1932E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9" name="Agrupar 8">
              <a:extLst>
                <a:ext uri="{FF2B5EF4-FFF2-40B4-BE49-F238E27FC236}">
                  <a16:creationId xmlns:a16="http://schemas.microsoft.com/office/drawing/2014/main" id="{C7CD1C9B-689E-C852-D6CC-049B4ECE6786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0" name="Elipse 9">
                <a:extLst>
                  <a:ext uri="{FF2B5EF4-FFF2-40B4-BE49-F238E27FC236}">
                    <a16:creationId xmlns:a16="http://schemas.microsoft.com/office/drawing/2014/main" id="{2672AEE6-714A-59B2-6A11-7B6EDCBC4BA3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Triângulo isósceles 10">
                <a:extLst>
                  <a:ext uri="{FF2B5EF4-FFF2-40B4-BE49-F238E27FC236}">
                    <a16:creationId xmlns:a16="http://schemas.microsoft.com/office/drawing/2014/main" id="{DD11946B-FD9A-9DCF-0224-717822625AFF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304110" y="1319065"/>
            <a:ext cx="9083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De que forma a família, tanto os adultos quanto os jovens, deveria procurar os tesouros na Bíblia ? E qual é o resultado? (Ver p. 13, 14.)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88524" y="1231346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091762" y="3165771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/>
              <a:t>Os que desejam achar os tesouros da verdade precisam </a:t>
            </a:r>
            <a:r>
              <a:rPr lang="pt-BR" sz="2400" b="1" u="sng" dirty="0">
                <a:solidFill>
                  <a:srgbClr val="C00000"/>
                </a:solidFill>
              </a:rPr>
              <a:t>CAVAR</a:t>
            </a:r>
            <a:r>
              <a:rPr lang="pt-BR" sz="2400" b="1" dirty="0">
                <a:solidFill>
                  <a:srgbClr val="C00000"/>
                </a:solidFill>
              </a:rPr>
              <a:t> </a:t>
            </a:r>
            <a:r>
              <a:rPr lang="pt-BR" sz="2400" b="1" dirty="0"/>
              <a:t>em busca deles como faz o mineiro em busca do tesouro oculto na terra. O trabalho de um coração desinteressado e indiferente de nada adiantará. É essencial que os adultos e jovens não somente leiam a Palavra de Deus, mas também a </a:t>
            </a:r>
            <a:r>
              <a:rPr lang="pt-BR" sz="2400" b="1" u="sng" dirty="0">
                <a:solidFill>
                  <a:srgbClr val="C00000"/>
                </a:solidFill>
              </a:rPr>
              <a:t>ESTUDEM</a:t>
            </a:r>
            <a:r>
              <a:rPr lang="pt-BR" sz="2400" b="1" dirty="0"/>
              <a:t> com fervor sincero e oração, pesquisando a verdade como se buscassem um tesouro escondido. Os que assim fizerem serão </a:t>
            </a:r>
            <a:r>
              <a:rPr lang="pt-BR" sz="2400" b="1" u="sng" dirty="0">
                <a:solidFill>
                  <a:srgbClr val="C00000"/>
                </a:solidFill>
              </a:rPr>
              <a:t>RECOMPENSADOS</a:t>
            </a:r>
            <a:r>
              <a:rPr lang="pt-BR" sz="2400" b="1" dirty="0"/>
              <a:t>, pois Cristo avivará o entendimento.</a:t>
            </a:r>
          </a:p>
        </p:txBody>
      </p:sp>
    </p:spTree>
    <p:extLst>
      <p:ext uri="{BB962C8B-B14F-4D97-AF65-F5344CB8AC3E}">
        <p14:creationId xmlns:p14="http://schemas.microsoft.com/office/powerpoint/2010/main" val="15534539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454166" y="1258263"/>
            <a:ext cx="2906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PARA REFLEXÃO:</a:t>
            </a:r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EBF5163C-F7DA-CE66-278E-E57088DA4FEE}"/>
              </a:ext>
            </a:extLst>
          </p:cNvPr>
          <p:cNvSpPr/>
          <p:nvPr/>
        </p:nvSpPr>
        <p:spPr>
          <a:xfrm>
            <a:off x="2333297" y="1781483"/>
            <a:ext cx="7304689" cy="3547262"/>
          </a:xfrm>
          <a:prstGeom prst="roundRect">
            <a:avLst/>
          </a:prstGeom>
          <a:solidFill>
            <a:srgbClr val="4A89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E8C1DC2-EA95-9440-238B-5288E240D4D8}"/>
              </a:ext>
            </a:extLst>
          </p:cNvPr>
          <p:cNvSpPr txBox="1"/>
          <p:nvPr/>
        </p:nvSpPr>
        <p:spPr>
          <a:xfrm>
            <a:off x="2748455" y="2304703"/>
            <a:ext cx="64743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Se cada um de nós permitir ser instruído como uma criancinha, submetendo-se inteiramente a Deus, o que acontecerá em nossa vida? (Ver p. 15.)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1623849" y="458044"/>
            <a:ext cx="124547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600" b="1" dirty="0">
                <a:solidFill>
                  <a:srgbClr val="1F402B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621507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ixaDeTexto 8">
            <a:extLst>
              <a:ext uri="{FF2B5EF4-FFF2-40B4-BE49-F238E27FC236}">
                <a16:creationId xmlns:a16="http://schemas.microsoft.com/office/drawing/2014/main" id="{FE8C1DC2-EA95-9440-238B-5288E240D4D8}"/>
              </a:ext>
            </a:extLst>
          </p:cNvPr>
          <p:cNvSpPr txBox="1"/>
          <p:nvPr/>
        </p:nvSpPr>
        <p:spPr>
          <a:xfrm>
            <a:off x="1087821" y="2090172"/>
            <a:ext cx="100163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“Se clamar por entendimento e por discernimento gritar bem alto; se procurar a sabedoria como se procura a prata e buscá-la como quem busca um tesouro escondido, então você entenderá o que é temer o SENHOR e achará o conhecimento de Deus” </a:t>
            </a:r>
          </a:p>
          <a:p>
            <a:pPr algn="ctr"/>
            <a:endParaRPr lang="pt-BR" sz="2800" b="1" i="1" dirty="0">
              <a:solidFill>
                <a:srgbClr val="1F402B"/>
              </a:solidFill>
            </a:endParaRPr>
          </a:p>
          <a:p>
            <a:pPr algn="ctr"/>
            <a:r>
              <a:rPr lang="pt-BR" sz="2800" b="1" i="1" dirty="0">
                <a:solidFill>
                  <a:srgbClr val="1F402B"/>
                </a:solidFill>
              </a:rPr>
              <a:t>(Provérbios 2:3-5) ( p. 16 ).</a:t>
            </a:r>
          </a:p>
        </p:txBody>
      </p:sp>
    </p:spTree>
    <p:extLst>
      <p:ext uri="{BB962C8B-B14F-4D97-AF65-F5344CB8AC3E}">
        <p14:creationId xmlns:p14="http://schemas.microsoft.com/office/powerpoint/2010/main" val="40550475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91594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75957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D380316-97CB-A20C-2962-32D54854E8DF}"/>
              </a:ext>
            </a:extLst>
          </p:cNvPr>
          <p:cNvSpPr txBox="1"/>
          <p:nvPr/>
        </p:nvSpPr>
        <p:spPr>
          <a:xfrm>
            <a:off x="2091559" y="1566041"/>
            <a:ext cx="76935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i="1" u="none" strike="noStrike" baseline="0" dirty="0"/>
              <a:t>“O reino dos Céus é como um tesouro escondido num campo. Certo homem, tendo-o encontrado, escondeu-o de novo e, então, cheio de alegria, foi, vendeu tudo o que tinha e comprou aquele campo” </a:t>
            </a:r>
          </a:p>
          <a:p>
            <a:pPr algn="ctr"/>
            <a:r>
              <a:rPr lang="pt-BR" sz="2800" b="1" i="0" u="none" strike="noStrike" baseline="0" dirty="0"/>
              <a:t>(Mateus 13:44). 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3332160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2D380316-97CB-A20C-2962-32D54854E8DF}"/>
              </a:ext>
            </a:extLst>
          </p:cNvPr>
          <p:cNvSpPr txBox="1"/>
          <p:nvPr/>
        </p:nvSpPr>
        <p:spPr>
          <a:xfrm>
            <a:off x="2144111" y="1261241"/>
            <a:ext cx="76935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u="none" strike="noStrike" baseline="0" dirty="0"/>
              <a:t>O descobridor do tesour</a:t>
            </a:r>
            <a:r>
              <a:rPr lang="pt-BR" sz="2800" b="1" dirty="0"/>
              <a:t>o </a:t>
            </a:r>
            <a:r>
              <a:rPr lang="pt-BR" sz="2800" b="1" u="none" strike="noStrike" baseline="0" dirty="0"/>
              <a:t>no campo estava disposto a abrir mão de tudo que possuía e trabalhar duro para conseguir as riquezas encobertas. Assim também o descobridor do tesouro celestial não considerará nenhum trabalho grande demais, nem sacrifício algum demasiadamente custoso, para obter as</a:t>
            </a:r>
          </a:p>
          <a:p>
            <a:pPr algn="ctr"/>
            <a:r>
              <a:rPr lang="pt-BR" sz="2800" b="1" u="none" strike="noStrike" baseline="0" dirty="0"/>
              <a:t>riquezas da verdade ( p. 9 ).</a:t>
            </a:r>
            <a:endParaRPr lang="pt-BR" sz="2800" b="1" dirty="0"/>
          </a:p>
        </p:txBody>
      </p:sp>
    </p:spTree>
    <p:extLst>
      <p:ext uri="{BB962C8B-B14F-4D97-AF65-F5344CB8AC3E}">
        <p14:creationId xmlns:p14="http://schemas.microsoft.com/office/powerpoint/2010/main" val="16736146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A5608184-5E1E-D9C5-6D0B-22F29960AEFE}"/>
              </a:ext>
            </a:extLst>
          </p:cNvPr>
          <p:cNvSpPr/>
          <p:nvPr/>
        </p:nvSpPr>
        <p:spPr>
          <a:xfrm>
            <a:off x="1" y="1174403"/>
            <a:ext cx="12192000" cy="1560436"/>
          </a:xfrm>
          <a:prstGeom prst="rect">
            <a:avLst/>
          </a:prstGeom>
          <a:solidFill>
            <a:srgbClr val="4A89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282262" y="3300728"/>
            <a:ext cx="102370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Na parábola, o campo que esconde o tesouro representa as _________________ .</a:t>
            </a:r>
          </a:p>
          <a:p>
            <a:pPr algn="just"/>
            <a:r>
              <a:rPr lang="pt-BR" sz="2800" b="1" dirty="0"/>
              <a:t>E o ___________ é o tesouro. A própria terra não está tão permeada de veios de ouro nem tão cheia de preciosidades como a Palavra de Deus.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1282262" y="3731614"/>
            <a:ext cx="3489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ESCRITURAS SAGRADAS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1B3EAF-4D5C-246B-D7FB-F1F92AF12820}"/>
              </a:ext>
            </a:extLst>
          </p:cNvPr>
          <p:cNvSpPr txBox="1"/>
          <p:nvPr/>
        </p:nvSpPr>
        <p:spPr>
          <a:xfrm>
            <a:off x="2346433" y="4193279"/>
            <a:ext cx="1876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EVANGELHO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8897A01B-E904-E019-AD5F-F15646E2038D}"/>
              </a:ext>
            </a:extLst>
          </p:cNvPr>
          <p:cNvSpPr/>
          <p:nvPr/>
        </p:nvSpPr>
        <p:spPr>
          <a:xfrm>
            <a:off x="901262" y="977462"/>
            <a:ext cx="10618076" cy="196357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123090" y="1414497"/>
            <a:ext cx="93079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1F402B"/>
                </a:solidFill>
              </a:rPr>
              <a:t>Na parábola do tesouro escondido, o que representa o campo que esconde o tesouro? E o que representa o tesouro?</a:t>
            </a:r>
          </a:p>
          <a:p>
            <a:r>
              <a:rPr lang="pt-BR" sz="2800" b="1" dirty="0">
                <a:solidFill>
                  <a:srgbClr val="1F402B"/>
                </a:solidFill>
              </a:rPr>
              <a:t>(Ver p. 10.)</a:t>
            </a:r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ED3E6D46-E216-F6B7-C68C-96EE24A17B76}"/>
              </a:ext>
            </a:extLst>
          </p:cNvPr>
          <p:cNvSpPr/>
          <p:nvPr/>
        </p:nvSpPr>
        <p:spPr>
          <a:xfrm>
            <a:off x="649014" y="1217583"/>
            <a:ext cx="1474076" cy="14740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43B73981-8B58-3935-A6FA-95AE43E93202}"/>
              </a:ext>
            </a:extLst>
          </p:cNvPr>
          <p:cNvGrpSpPr/>
          <p:nvPr/>
        </p:nvGrpSpPr>
        <p:grpSpPr>
          <a:xfrm>
            <a:off x="720242" y="1332006"/>
            <a:ext cx="1447005" cy="1250152"/>
            <a:chOff x="760976" y="1340559"/>
            <a:chExt cx="1447005" cy="1250152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A90AC353-3C38-9B9F-AF28-DDEEDCD55240}"/>
                </a:ext>
              </a:extLst>
            </p:cNvPr>
            <p:cNvSpPr/>
            <p:nvPr/>
          </p:nvSpPr>
          <p:spPr>
            <a:xfrm>
              <a:off x="760976" y="1340559"/>
              <a:ext cx="1250152" cy="1250152"/>
            </a:xfrm>
            <a:prstGeom prst="ellips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Triângulo isósceles 13">
              <a:extLst>
                <a:ext uri="{FF2B5EF4-FFF2-40B4-BE49-F238E27FC236}">
                  <a16:creationId xmlns:a16="http://schemas.microsoft.com/office/drawing/2014/main" id="{A9C17B54-4B3D-9FE5-F0FB-6377AEE9B7BA}"/>
                </a:ext>
              </a:extLst>
            </p:cNvPr>
            <p:cNvSpPr/>
            <p:nvPr/>
          </p:nvSpPr>
          <p:spPr>
            <a:xfrm rot="5400000">
              <a:off x="1691154" y="1714195"/>
              <a:ext cx="530773" cy="502880"/>
            </a:xfrm>
            <a:prstGeom prst="triangle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5638" y="1249593"/>
            <a:ext cx="420414" cy="1442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038348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2">
            <a:extLst>
              <a:ext uri="{FF2B5EF4-FFF2-40B4-BE49-F238E27FC236}">
                <a16:creationId xmlns:a16="http://schemas.microsoft.com/office/drawing/2014/main" id="{47195270-77A5-8EAC-7BB5-F1953BE694F0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7" name="Retângulo 6">
              <a:extLst>
                <a:ext uri="{FF2B5EF4-FFF2-40B4-BE49-F238E27FC236}">
                  <a16:creationId xmlns:a16="http://schemas.microsoft.com/office/drawing/2014/main" id="{0649428F-105E-D793-5664-940EAE8F214E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: Cantos Arredondados 7">
              <a:extLst>
                <a:ext uri="{FF2B5EF4-FFF2-40B4-BE49-F238E27FC236}">
                  <a16:creationId xmlns:a16="http://schemas.microsoft.com/office/drawing/2014/main" id="{A38FC12E-FB98-F7E7-9C34-540CF15926F9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BF400289-7C4E-2F3C-0819-6BDEB3D3C4C0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0" name="Agrupar 9">
              <a:extLst>
                <a:ext uri="{FF2B5EF4-FFF2-40B4-BE49-F238E27FC236}">
                  <a16:creationId xmlns:a16="http://schemas.microsoft.com/office/drawing/2014/main" id="{6C284804-AE43-E69F-2292-5A7183E8B523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1" name="Elipse 10">
                <a:extLst>
                  <a:ext uri="{FF2B5EF4-FFF2-40B4-BE49-F238E27FC236}">
                    <a16:creationId xmlns:a16="http://schemas.microsoft.com/office/drawing/2014/main" id="{B6AF1089-9DC0-52A9-706F-9A736FE157F8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2" name="Triângulo isósceles 11">
                <a:extLst>
                  <a:ext uri="{FF2B5EF4-FFF2-40B4-BE49-F238E27FC236}">
                    <a16:creationId xmlns:a16="http://schemas.microsoft.com/office/drawing/2014/main" id="{52307F02-48ED-9427-6E4A-01BA6BE652C8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198994" y="1258263"/>
            <a:ext cx="91889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Os tesouros do evangelho estão ocultos, por isso precisamos buscá-los com diligência. Por que algumas pessoas não os encontram? (Ver p. 10.)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56232" y="1200817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150882" y="3202882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Os tesouros do evangelho estão ocultos. A beleza, o poder e o mistério do plano da redenção não são percebidos por aqueles que _______________ sábios e estão _______________ de orgulho motivado pelos ensinos de uma filosofia inútil. Muitos têm olhos, mas não veem; ouvidos, mas não ouvem; inteligência, mas não discernem o tesouro oculto.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1598883" y="4080044"/>
            <a:ext cx="169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SE ACHAM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1B3EAF-4D5C-246B-D7FB-F1F92AF12820}"/>
              </a:ext>
            </a:extLst>
          </p:cNvPr>
          <p:cNvSpPr txBox="1"/>
          <p:nvPr/>
        </p:nvSpPr>
        <p:spPr>
          <a:xfrm>
            <a:off x="7123384" y="4080045"/>
            <a:ext cx="1876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CHEIOS</a:t>
            </a:r>
          </a:p>
        </p:txBody>
      </p:sp>
    </p:spTree>
    <p:extLst>
      <p:ext uri="{BB962C8B-B14F-4D97-AF65-F5344CB8AC3E}">
        <p14:creationId xmlns:p14="http://schemas.microsoft.com/office/powerpoint/2010/main" val="2884692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07E3E101-3548-339B-BE2E-A211494BCBBE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B087FAAA-0362-B1F5-8C3B-28AC84FCE750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6BA9E394-1DBC-79BC-263E-A628D794F2C5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3B52300C-DC40-02BB-3EC0-2D4F09917D5B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A3AAFD0C-165A-0950-28DB-9798C16142CE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3B7BB19D-EC1E-2DE8-0D1F-AF0B90F54AE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4D21A0E0-45B5-E442-2DE8-B30A46C3E331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22642" y="1109905"/>
            <a:ext cx="91653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Atualmente a maioria das famílias e pessoas procura ansiosamente tesouros terrenos em vez dos celestiais. Como é a mente dessas pessoas e o que querem ganhar?</a:t>
            </a:r>
          </a:p>
          <a:p>
            <a:pPr algn="just"/>
            <a:r>
              <a:rPr lang="pt-BR" sz="2800" b="1" dirty="0">
                <a:solidFill>
                  <a:srgbClr val="1F402B"/>
                </a:solidFill>
              </a:rPr>
              <a:t>(Ver p. 11.)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69431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150882" y="3300728"/>
            <a:ext cx="102370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Têm a mente cheia de pensamentos __________ e __________. Para ganhar ________ honra e ________ , colocam os princípios, as tradições e os requisitos humanos acima dos requisitos de Deus. Para essas pessoas, os tesouros da Palavra de Deus estão encobertos.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9348951" y="3366278"/>
            <a:ext cx="1876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AMBICIOSOS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B61B3EAF-4D5C-246B-D7FB-F1F92AF12820}"/>
              </a:ext>
            </a:extLst>
          </p:cNvPr>
          <p:cNvSpPr txBox="1"/>
          <p:nvPr/>
        </p:nvSpPr>
        <p:spPr>
          <a:xfrm>
            <a:off x="6050018" y="3781777"/>
            <a:ext cx="1876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PODER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B6A68F4-91E8-DF32-4D28-A7DD71E31F36}"/>
              </a:ext>
            </a:extLst>
          </p:cNvPr>
          <p:cNvSpPr txBox="1"/>
          <p:nvPr/>
        </p:nvSpPr>
        <p:spPr>
          <a:xfrm>
            <a:off x="7082724" y="3351579"/>
            <a:ext cx="1970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EGOÍSTAS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4DAD9D9-B033-425B-367B-E05FCE8986FB}"/>
              </a:ext>
            </a:extLst>
          </p:cNvPr>
          <p:cNvSpPr txBox="1"/>
          <p:nvPr/>
        </p:nvSpPr>
        <p:spPr>
          <a:xfrm>
            <a:off x="3118952" y="3781777"/>
            <a:ext cx="169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RIQUEZAS</a:t>
            </a:r>
          </a:p>
        </p:txBody>
      </p:sp>
    </p:spTree>
    <p:extLst>
      <p:ext uri="{BB962C8B-B14F-4D97-AF65-F5344CB8AC3E}">
        <p14:creationId xmlns:p14="http://schemas.microsoft.com/office/powerpoint/2010/main" val="822302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4F21EACE-AC2E-F54E-60F9-59541BD20248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5E714B5A-7209-4A22-FCF6-F88FE034E3B6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1E257A38-5377-0EDC-AEC9-ED0E182394F6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AB02F450-AA96-641B-07F3-975DB48E16CA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8EABEBDF-AE9A-A308-761F-395117C6FEC5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136F2057-1542-A812-9F83-F0850774B49E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6DA3D04B-6E52-406E-E83E-18FC42947744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8307668C-7E16-FA5B-2A69-A826704678E5}"/>
              </a:ext>
            </a:extLst>
          </p:cNvPr>
          <p:cNvSpPr txBox="1"/>
          <p:nvPr/>
        </p:nvSpPr>
        <p:spPr>
          <a:xfrm>
            <a:off x="2238556" y="1046680"/>
            <a:ext cx="91653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Nossos filhos podem conquistar todos os graus de estudos para alcançar o sucesso. Mas o que acontecerá com eles se não tiverem o conhecimento de Deus e não obedecerem às suas leis?  (Ver p. 12.)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35CC7960-3405-4034-1248-71126391A148}"/>
              </a:ext>
            </a:extLst>
          </p:cNvPr>
          <p:cNvSpPr txBox="1"/>
          <p:nvPr/>
        </p:nvSpPr>
        <p:spPr>
          <a:xfrm>
            <a:off x="901262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091762" y="3301208"/>
            <a:ext cx="102370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Um estudante pode conquistar todos os graus das escolas e colégios de hoje. Pode dedicar todas as suas aptidões à aquisição de sabedoria. Mas, se não tiver o conhecimento de Deus, se não obedecer às leis que governam sua vida, _____________ a si mesmo. Devido aos hábitos errôneos, perde o respeito próprio.</a:t>
            </a:r>
          </a:p>
          <a:p>
            <a:pPr algn="just"/>
            <a:r>
              <a:rPr lang="pt-BR" sz="2800" b="1" dirty="0"/>
              <a:t>_______________ o domínio de si.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51A1BA8-4840-2B43-7200-053896C816FE}"/>
              </a:ext>
            </a:extLst>
          </p:cNvPr>
          <p:cNvSpPr txBox="1"/>
          <p:nvPr/>
        </p:nvSpPr>
        <p:spPr>
          <a:xfrm>
            <a:off x="1975947" y="5447897"/>
            <a:ext cx="16921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PERDE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B6A68F4-91E8-DF32-4D28-A7DD71E31F36}"/>
              </a:ext>
            </a:extLst>
          </p:cNvPr>
          <p:cNvSpPr txBox="1"/>
          <p:nvPr/>
        </p:nvSpPr>
        <p:spPr>
          <a:xfrm>
            <a:off x="8350467" y="4617135"/>
            <a:ext cx="1970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b="1" dirty="0">
                <a:solidFill>
                  <a:srgbClr val="C00000"/>
                </a:solidFill>
              </a:rPr>
              <a:t>DESTRUIRÁ</a:t>
            </a:r>
          </a:p>
        </p:txBody>
      </p:sp>
    </p:spTree>
    <p:extLst>
      <p:ext uri="{BB962C8B-B14F-4D97-AF65-F5344CB8AC3E}">
        <p14:creationId xmlns:p14="http://schemas.microsoft.com/office/powerpoint/2010/main" val="1705830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CAEBF52F-921A-60D5-05B7-6C27312A5E85}"/>
              </a:ext>
            </a:extLst>
          </p:cNvPr>
          <p:cNvSpPr txBox="1"/>
          <p:nvPr/>
        </p:nvSpPr>
        <p:spPr>
          <a:xfrm>
            <a:off x="1166796" y="3485077"/>
            <a:ext cx="102370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/>
              <a:t>É negligente e ilógico no trato da inteligência e do corpo. Pela prática de hábitos incorretos, torna-se um náufrago. Não pode ter felicidade, pois sua negligência de cultivar princípios sadios e puros o sujeita ao domínio de costumes que destroem a paz.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1DE49223-1E42-FB00-FFAA-7BC9FCA09776}"/>
              </a:ext>
            </a:extLst>
          </p:cNvPr>
          <p:cNvGrpSpPr/>
          <p:nvPr/>
        </p:nvGrpSpPr>
        <p:grpSpPr>
          <a:xfrm>
            <a:off x="1" y="977462"/>
            <a:ext cx="12192000" cy="1963577"/>
            <a:chOff x="1" y="977462"/>
            <a:chExt cx="12192000" cy="1963577"/>
          </a:xfrm>
        </p:grpSpPr>
        <p:sp>
          <p:nvSpPr>
            <p:cNvPr id="10" name="Retângulo 9">
              <a:extLst>
                <a:ext uri="{FF2B5EF4-FFF2-40B4-BE49-F238E27FC236}">
                  <a16:creationId xmlns:a16="http://schemas.microsoft.com/office/drawing/2014/main" id="{3D242284-0E41-7CB5-5BA2-21296564D2AF}"/>
                </a:ext>
              </a:extLst>
            </p:cNvPr>
            <p:cNvSpPr/>
            <p:nvPr/>
          </p:nvSpPr>
          <p:spPr>
            <a:xfrm>
              <a:off x="1" y="1174403"/>
              <a:ext cx="12192000" cy="1560436"/>
            </a:xfrm>
            <a:prstGeom prst="rect">
              <a:avLst/>
            </a:prstGeom>
            <a:solidFill>
              <a:srgbClr val="4A89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: Cantos Arredondados 10">
              <a:extLst>
                <a:ext uri="{FF2B5EF4-FFF2-40B4-BE49-F238E27FC236}">
                  <a16:creationId xmlns:a16="http://schemas.microsoft.com/office/drawing/2014/main" id="{8CAE3FF5-51A9-EC1A-B4C0-9D02EA99B57E}"/>
                </a:ext>
              </a:extLst>
            </p:cNvPr>
            <p:cNvSpPr/>
            <p:nvPr/>
          </p:nvSpPr>
          <p:spPr>
            <a:xfrm>
              <a:off x="901262" y="977462"/>
              <a:ext cx="10618076" cy="196357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DF22E3DE-3EA6-36C6-CFAB-3481039049E1}"/>
                </a:ext>
              </a:extLst>
            </p:cNvPr>
            <p:cNvSpPr/>
            <p:nvPr/>
          </p:nvSpPr>
          <p:spPr>
            <a:xfrm>
              <a:off x="649014" y="1217583"/>
              <a:ext cx="1474076" cy="14740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08C02CA3-5660-74D1-86A0-CECF05C052FA}"/>
                </a:ext>
              </a:extLst>
            </p:cNvPr>
            <p:cNvGrpSpPr/>
            <p:nvPr/>
          </p:nvGrpSpPr>
          <p:grpSpPr>
            <a:xfrm>
              <a:off x="720242" y="1332006"/>
              <a:ext cx="1447005" cy="1250152"/>
              <a:chOff x="760976" y="1340559"/>
              <a:chExt cx="1447005" cy="1250152"/>
            </a:xfrm>
          </p:grpSpPr>
          <p:sp>
            <p:nvSpPr>
              <p:cNvPr id="14" name="Elipse 13">
                <a:extLst>
                  <a:ext uri="{FF2B5EF4-FFF2-40B4-BE49-F238E27FC236}">
                    <a16:creationId xmlns:a16="http://schemas.microsoft.com/office/drawing/2014/main" id="{1DD6A8F2-472C-97F0-4257-218EEA9BA13D}"/>
                  </a:ext>
                </a:extLst>
              </p:cNvPr>
              <p:cNvSpPr/>
              <p:nvPr/>
            </p:nvSpPr>
            <p:spPr>
              <a:xfrm>
                <a:off x="760976" y="1340559"/>
                <a:ext cx="1250152" cy="1250152"/>
              </a:xfrm>
              <a:prstGeom prst="ellips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5" name="Triângulo isósceles 14">
                <a:extLst>
                  <a:ext uri="{FF2B5EF4-FFF2-40B4-BE49-F238E27FC236}">
                    <a16:creationId xmlns:a16="http://schemas.microsoft.com/office/drawing/2014/main" id="{B28B9547-E6AB-0545-28AE-50DE0F429D3D}"/>
                  </a:ext>
                </a:extLst>
              </p:cNvPr>
              <p:cNvSpPr/>
              <p:nvPr/>
            </p:nvSpPr>
            <p:spPr>
              <a:xfrm rot="5400000">
                <a:off x="1691154" y="1714195"/>
                <a:ext cx="530773" cy="502880"/>
              </a:xfrm>
              <a:prstGeom prst="triangle">
                <a:avLst/>
              </a:prstGeom>
              <a:solidFill>
                <a:srgbClr val="4A89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C95FA71F-F751-D0B7-9360-7F5FC295B56B}"/>
              </a:ext>
            </a:extLst>
          </p:cNvPr>
          <p:cNvSpPr txBox="1"/>
          <p:nvPr/>
        </p:nvSpPr>
        <p:spPr>
          <a:xfrm>
            <a:off x="2238556" y="1046680"/>
            <a:ext cx="91653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800" b="1" dirty="0">
                <a:solidFill>
                  <a:srgbClr val="1F402B"/>
                </a:solidFill>
              </a:rPr>
              <a:t>Nossos filhos podem conquistar todos os graus de estudos para alcançar o sucesso. Mas o que acontecerá com eles se não tiverem o conhecimento de Deus e não obedecerem às suas leis?  (Ver p. 12.)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D23CD62B-3AFB-72E2-EC79-E55439116A1F}"/>
              </a:ext>
            </a:extLst>
          </p:cNvPr>
          <p:cNvSpPr txBox="1"/>
          <p:nvPr/>
        </p:nvSpPr>
        <p:spPr>
          <a:xfrm>
            <a:off x="901262" y="1217583"/>
            <a:ext cx="51500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800" b="1" dirty="0">
                <a:solidFill>
                  <a:schemeClr val="bg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784352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</TotalTime>
  <Words>761</Words>
  <Application>Microsoft Office PowerPoint</Application>
  <PresentationFormat>Widescreen</PresentationFormat>
  <Paragraphs>42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Alana Seifert</dc:creator>
  <cp:lastModifiedBy>DSA - Cristina Barbosa</cp:lastModifiedBy>
  <cp:revision>5</cp:revision>
  <dcterms:created xsi:type="dcterms:W3CDTF">2022-08-23T09:51:50Z</dcterms:created>
  <dcterms:modified xsi:type="dcterms:W3CDTF">2022-09-20T16:09:56Z</dcterms:modified>
</cp:coreProperties>
</file>